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1" r:id="rId3"/>
    <p:sldId id="258" r:id="rId4"/>
    <p:sldId id="257" r:id="rId5"/>
    <p:sldId id="262" r:id="rId6"/>
    <p:sldId id="259" r:id="rId7"/>
    <p:sldId id="260"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1B3903-7E85-4C53-98B8-7A86ECD124AB}">
          <p14:sldIdLst>
            <p14:sldId id="267"/>
            <p14:sldId id="261"/>
            <p14:sldId id="258"/>
            <p14:sldId id="257"/>
          </p14:sldIdLst>
        </p14:section>
        <p14:section name="Untitled Section" id="{326D72BE-04FA-437B-8896-8BED283E80A8}">
          <p14:sldIdLst>
            <p14:sldId id="262"/>
            <p14:sldId id="259"/>
            <p14:sldId id="260"/>
            <p14:sldId id="263"/>
            <p14:sldId id="265"/>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5BD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5C82-4FED-FC05-102A-0C6FFA293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A6A0FE-F29F-9981-F243-492DF37E1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E83868-70FF-7262-06A2-04A7B7B77B3B}"/>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74BF7E96-7133-E5E1-7822-F92C3E4F45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59AFD7-3ECA-4B5E-DB42-05A10DD9BCB0}"/>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347243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97DB-4D11-0792-CEC0-8466AB05C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D9341F-2386-5D28-DCD6-75A6B862F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568882-57D5-49DA-A6AA-CE0BF6DD1526}"/>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05CBBC74-8F22-39D0-9D4A-F4D0AE3B45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F76B3-1BA6-FA23-B3BE-5B4818BB617E}"/>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962589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7B126-A8FE-9F37-D2D4-5C4C11288C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CCECCF-EBCF-1D00-3183-E84B187B2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D97BFE-26E7-C2F4-7F8A-8B45A4806223}"/>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561C3707-332C-CD96-B6B2-FF333323F7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38D20-3CC2-54AE-1AF3-4AED7ACA4C82}"/>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400291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B8A2-D3A0-214D-1FC8-2BF8FD42BA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9EA850-1EE0-186A-1CD6-E008EAA11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6D1D3-C50D-C323-6DC8-850DB9CBFD4D}"/>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B1F26FBE-6B62-F01B-5EBA-0AF383E1B0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66BAE8-B7B2-FBD3-6456-1FF1D93F80A5}"/>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111853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FE40-6E85-8C22-7567-848EE8B10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A5D911-BF55-EA47-49AC-3EB9A698D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1E0E2-32B6-360D-426C-67D984197634}"/>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85EFD00C-4FC7-1078-239A-6B67892DE3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4A3713-0ECD-A0F7-02FB-390D4BE0B79A}"/>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401676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EFD1-773C-554A-B668-29375861C6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CE2158-6C24-CE70-D5E1-2693D4AD2C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F45CBC-C191-E37F-9F83-FCC9F667A8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7ED6BC-9DBB-8375-AAC4-331E0D646C36}"/>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6" name="Footer Placeholder 5">
            <a:extLst>
              <a:ext uri="{FF2B5EF4-FFF2-40B4-BE49-F238E27FC236}">
                <a16:creationId xmlns:a16="http://schemas.microsoft.com/office/drawing/2014/main" id="{39C450F9-C75D-6CC0-1655-7799708392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B86D1B-C405-63BB-060C-B57C37164688}"/>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64613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A43E-FA93-E6A3-FAEE-E79FB8A858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BAF81A-02AC-8E65-C3CD-4DFE7C0A03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FE6365-90F6-3243-16B6-EC47B0C345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12E7AC-4250-3DEF-2389-33C5078F1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7169F-C2E8-E52E-AA74-68C4BC4B8A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3E1615-CFF9-A01A-D21D-7966348B9A07}"/>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8" name="Footer Placeholder 7">
            <a:extLst>
              <a:ext uri="{FF2B5EF4-FFF2-40B4-BE49-F238E27FC236}">
                <a16:creationId xmlns:a16="http://schemas.microsoft.com/office/drawing/2014/main" id="{216134E0-7C02-6CEC-FC8C-4DE37A75D0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97DB4F-6938-EC41-9A2C-A0CA7071CF4D}"/>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383650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9F21-0E7A-314E-2F29-2114576D07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A52AE4-367F-60B8-D8EB-1E385C1E510E}"/>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4" name="Footer Placeholder 3">
            <a:extLst>
              <a:ext uri="{FF2B5EF4-FFF2-40B4-BE49-F238E27FC236}">
                <a16:creationId xmlns:a16="http://schemas.microsoft.com/office/drawing/2014/main" id="{F1742686-8DB9-94F9-5D5F-01C96F040F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2011EC-5E6F-7FE1-E01A-BFAD2911471B}"/>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143909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04766-2E97-CE19-0669-C6024AE18B2B}"/>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3" name="Footer Placeholder 2">
            <a:extLst>
              <a:ext uri="{FF2B5EF4-FFF2-40B4-BE49-F238E27FC236}">
                <a16:creationId xmlns:a16="http://schemas.microsoft.com/office/drawing/2014/main" id="{89F4711C-3894-82A7-D5A7-CA61D39026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72680C-B435-AB10-A1E6-6B702F4B27CD}"/>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1005118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9C94-049C-818E-E610-0DBD73E94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3154BA-683C-50FF-9F7A-C50DBEA6B1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DA664E-078D-AD5D-2BD5-44F088053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EDB31-4A01-8A4A-13F6-DC006D4872FD}"/>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6" name="Footer Placeholder 5">
            <a:extLst>
              <a:ext uri="{FF2B5EF4-FFF2-40B4-BE49-F238E27FC236}">
                <a16:creationId xmlns:a16="http://schemas.microsoft.com/office/drawing/2014/main" id="{A86D61E0-D4E8-7ED7-ED0B-EDB6AB9169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EF1E3-26E5-DB90-FCED-999FDBC0567C}"/>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78073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5B6A-4390-7145-8A3E-39D462D23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E18F75-D857-FBE9-CAF9-5CD3EE6F5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D1A6AC-B9C9-6154-16FB-C3AE6E969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F3697-2CEA-6900-C971-B3E59AF1F4A1}"/>
              </a:ext>
            </a:extLst>
          </p:cNvPr>
          <p:cNvSpPr>
            <a:spLocks noGrp="1"/>
          </p:cNvSpPr>
          <p:nvPr>
            <p:ph type="dt" sz="half" idx="10"/>
          </p:nvPr>
        </p:nvSpPr>
        <p:spPr/>
        <p:txBody>
          <a:bodyPr/>
          <a:lstStyle/>
          <a:p>
            <a:fld id="{094F5B47-3D6E-431D-AC2D-683B3A053C9C}" type="datetimeFigureOut">
              <a:rPr lang="en-IN" smtClean="0"/>
              <a:t>08-10-2023</a:t>
            </a:fld>
            <a:endParaRPr lang="en-IN"/>
          </a:p>
        </p:txBody>
      </p:sp>
      <p:sp>
        <p:nvSpPr>
          <p:cNvPr id="6" name="Footer Placeholder 5">
            <a:extLst>
              <a:ext uri="{FF2B5EF4-FFF2-40B4-BE49-F238E27FC236}">
                <a16:creationId xmlns:a16="http://schemas.microsoft.com/office/drawing/2014/main" id="{9A733C8A-B678-2D8D-E911-2F46D34575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68A76-FB90-4550-C6DE-FB04DFD8F5E6}"/>
              </a:ext>
            </a:extLst>
          </p:cNvPr>
          <p:cNvSpPr>
            <a:spLocks noGrp="1"/>
          </p:cNvSpPr>
          <p:nvPr>
            <p:ph type="sldNum" sz="quarter" idx="12"/>
          </p:nvPr>
        </p:nvSpPr>
        <p:spPr/>
        <p:txBody>
          <a:bodyPr/>
          <a:lstStyle/>
          <a:p>
            <a:fld id="{6A2DC027-B7D5-4349-8EF0-33A2E1F972DD}" type="slidenum">
              <a:rPr lang="en-IN" smtClean="0"/>
              <a:t>‹#›</a:t>
            </a:fld>
            <a:endParaRPr lang="en-IN"/>
          </a:p>
        </p:txBody>
      </p:sp>
    </p:spTree>
    <p:extLst>
      <p:ext uri="{BB962C8B-B14F-4D97-AF65-F5344CB8AC3E}">
        <p14:creationId xmlns:p14="http://schemas.microsoft.com/office/powerpoint/2010/main" val="209679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D1069-01D8-A42E-3267-03C2F37D2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5480E8-CD55-E917-1B7C-452CA3F538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1CD35-5123-A9CF-F9F6-4F69949F1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F5B47-3D6E-431D-AC2D-683B3A053C9C}" type="datetimeFigureOut">
              <a:rPr lang="en-IN" smtClean="0"/>
              <a:t>08-10-2023</a:t>
            </a:fld>
            <a:endParaRPr lang="en-IN"/>
          </a:p>
        </p:txBody>
      </p:sp>
      <p:sp>
        <p:nvSpPr>
          <p:cNvPr id="5" name="Footer Placeholder 4">
            <a:extLst>
              <a:ext uri="{FF2B5EF4-FFF2-40B4-BE49-F238E27FC236}">
                <a16:creationId xmlns:a16="http://schemas.microsoft.com/office/drawing/2014/main" id="{39BE0EF6-0329-6619-AEA7-90661FF6B9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F6508D-345C-7B65-2AF7-835831458E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DC027-B7D5-4349-8EF0-33A2E1F972DD}" type="slidenum">
              <a:rPr lang="en-IN" smtClean="0"/>
              <a:t>‹#›</a:t>
            </a:fld>
            <a:endParaRPr lang="en-IN"/>
          </a:p>
        </p:txBody>
      </p:sp>
    </p:spTree>
    <p:extLst>
      <p:ext uri="{BB962C8B-B14F-4D97-AF65-F5344CB8AC3E}">
        <p14:creationId xmlns:p14="http://schemas.microsoft.com/office/powerpoint/2010/main" val="3154553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45524-A2E0-84B2-6184-EAC39301D038}"/>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18E188-563E-81C7-41C7-9D5526FBD881}"/>
              </a:ext>
            </a:extLst>
          </p:cNvPr>
          <p:cNvSpPr/>
          <p:nvPr/>
        </p:nvSpPr>
        <p:spPr>
          <a:xfrm>
            <a:off x="531845" y="251927"/>
            <a:ext cx="5393093" cy="5924938"/>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000" dirty="0">
              <a:solidFill>
                <a:schemeClr val="tx1"/>
              </a:solidFill>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DCCA8189-7E9F-04A6-F057-A605361514AB}"/>
              </a:ext>
            </a:extLst>
          </p:cNvPr>
          <p:cNvSpPr txBox="1"/>
          <p:nvPr/>
        </p:nvSpPr>
        <p:spPr>
          <a:xfrm>
            <a:off x="699796" y="849086"/>
            <a:ext cx="5001208" cy="2585323"/>
          </a:xfrm>
          <a:prstGeom prst="rect">
            <a:avLst/>
          </a:prstGeom>
          <a:noFill/>
        </p:spPr>
        <p:txBody>
          <a:bodyPr wrap="square" rtlCol="0">
            <a:spAutoFit/>
          </a:bodyPr>
          <a:lstStyle/>
          <a:p>
            <a:endParaRPr lang="en-IN" sz="7200" dirty="0">
              <a:solidFill>
                <a:schemeClr val="tx1"/>
              </a:solidFill>
              <a:latin typeface="Bahnschrift SemiBold" panose="020B0502040204020203" pitchFamily="34" charset="0"/>
              <a:ea typeface="Cambria Math" panose="02040503050406030204" pitchFamily="18" charset="0"/>
            </a:endParaRPr>
          </a:p>
          <a:p>
            <a:r>
              <a:rPr lang="en-IN" sz="7200" dirty="0">
                <a:solidFill>
                  <a:schemeClr val="tx1"/>
                </a:solidFill>
                <a:latin typeface="Bahnschrift SemiBold" panose="020B0502040204020203" pitchFamily="34" charset="0"/>
                <a:ea typeface="Cambria Math" panose="02040503050406030204" pitchFamily="18" charset="0"/>
              </a:rPr>
              <a:t>MEDICIADA</a:t>
            </a:r>
          </a:p>
          <a:p>
            <a:endParaRPr lang="en-IN" dirty="0"/>
          </a:p>
        </p:txBody>
      </p:sp>
      <p:sp>
        <p:nvSpPr>
          <p:cNvPr id="5" name="TextBox 4">
            <a:extLst>
              <a:ext uri="{FF2B5EF4-FFF2-40B4-BE49-F238E27FC236}">
                <a16:creationId xmlns:a16="http://schemas.microsoft.com/office/drawing/2014/main" id="{5B10F9AB-09C8-5F31-2B57-B7B94C024D2D}"/>
              </a:ext>
            </a:extLst>
          </p:cNvPr>
          <p:cNvSpPr txBox="1"/>
          <p:nvPr/>
        </p:nvSpPr>
        <p:spPr>
          <a:xfrm>
            <a:off x="914400" y="3429000"/>
            <a:ext cx="4693298" cy="461665"/>
          </a:xfrm>
          <a:prstGeom prst="rect">
            <a:avLst/>
          </a:prstGeom>
          <a:noFill/>
        </p:spPr>
        <p:txBody>
          <a:bodyPr wrap="square" rtlCol="0">
            <a:spAutoFit/>
          </a:bodyPr>
          <a:lstStyle/>
          <a:p>
            <a:r>
              <a:rPr lang="en-IN" sz="2400" dirty="0"/>
              <a:t>   </a:t>
            </a:r>
            <a:r>
              <a:rPr lang="en-IN" sz="2400" dirty="0">
                <a:latin typeface="Bahnschrift Light" panose="020B0502040204020203" pitchFamily="34" charset="0"/>
              </a:rPr>
              <a:t>CARE FOR THOSE WHO NEED</a:t>
            </a:r>
          </a:p>
        </p:txBody>
      </p:sp>
    </p:spTree>
    <p:extLst>
      <p:ext uri="{BB962C8B-B14F-4D97-AF65-F5344CB8AC3E}">
        <p14:creationId xmlns:p14="http://schemas.microsoft.com/office/powerpoint/2010/main" val="8287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3E0F24-30A3-4AE5-E14C-99178950ED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843522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C46D5-CA37-2CA3-41BB-05340D08D821}"/>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6178E87-D6AC-5308-E2FC-B058030FEB59}"/>
              </a:ext>
            </a:extLst>
          </p:cNvPr>
          <p:cNvSpPr/>
          <p:nvPr/>
        </p:nvSpPr>
        <p:spPr>
          <a:xfrm>
            <a:off x="789992" y="93307"/>
            <a:ext cx="10524930" cy="5924938"/>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C90C38D-4723-440F-952C-C9F0B5B11898}"/>
              </a:ext>
            </a:extLst>
          </p:cNvPr>
          <p:cNvSpPr txBox="1"/>
          <p:nvPr/>
        </p:nvSpPr>
        <p:spPr>
          <a:xfrm>
            <a:off x="3191070" y="1141740"/>
            <a:ext cx="8210938" cy="707886"/>
          </a:xfrm>
          <a:prstGeom prst="rect">
            <a:avLst/>
          </a:prstGeom>
          <a:noFill/>
        </p:spPr>
        <p:txBody>
          <a:bodyPr wrap="square" rtlCol="0">
            <a:spAutoFit/>
          </a:bodyPr>
          <a:lstStyle/>
          <a:p>
            <a:r>
              <a:rPr lang="en-IN" sz="4000" dirty="0">
                <a:latin typeface="Arial Black" panose="020B0A04020102020204" pitchFamily="34" charset="0"/>
              </a:rPr>
              <a:t>Problem statement:</a:t>
            </a:r>
          </a:p>
        </p:txBody>
      </p:sp>
      <p:sp>
        <p:nvSpPr>
          <p:cNvPr id="5" name="TextBox 4">
            <a:extLst>
              <a:ext uri="{FF2B5EF4-FFF2-40B4-BE49-F238E27FC236}">
                <a16:creationId xmlns:a16="http://schemas.microsoft.com/office/drawing/2014/main" id="{4FDECD91-5406-1178-C2FF-0971B5A0DE52}"/>
              </a:ext>
            </a:extLst>
          </p:cNvPr>
          <p:cNvSpPr txBox="1"/>
          <p:nvPr/>
        </p:nvSpPr>
        <p:spPr>
          <a:xfrm>
            <a:off x="951722" y="2164702"/>
            <a:ext cx="9582539" cy="2554545"/>
          </a:xfrm>
          <a:prstGeom prst="rect">
            <a:avLst/>
          </a:prstGeom>
          <a:noFill/>
        </p:spPr>
        <p:txBody>
          <a:bodyPr wrap="square" rtlCol="0">
            <a:spAutoFit/>
          </a:bodyPr>
          <a:lstStyle/>
          <a:p>
            <a:r>
              <a:rPr lang="en-IN" sz="28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IN" sz="3200" dirty="0">
                <a:latin typeface="Candara" panose="020E0502030303020204" pitchFamily="34" charset="0"/>
                <a:ea typeface="Cascadia Code Light" panose="020B0609020000020004" pitchFamily="49" charset="0"/>
                <a:cs typeface="Cascadia Code Light" panose="020B0609020000020004" pitchFamily="49" charset="0"/>
              </a:rPr>
              <a:t>Conceive and develop an innovative unified patient treatment platform (UPTP) capable of facilitating the exchange and  accessibility of patient data across diverse health care providers ,clinics and individual patients.</a:t>
            </a:r>
          </a:p>
        </p:txBody>
      </p:sp>
    </p:spTree>
    <p:extLst>
      <p:ext uri="{BB962C8B-B14F-4D97-AF65-F5344CB8AC3E}">
        <p14:creationId xmlns:p14="http://schemas.microsoft.com/office/powerpoint/2010/main" val="836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F6CEF5-EDC7-99BA-2980-DAC18AAC829F}"/>
              </a:ext>
            </a:extLst>
          </p:cNvPr>
          <p:cNvSpPr/>
          <p:nvPr/>
        </p:nvSpPr>
        <p:spPr>
          <a:xfrm>
            <a:off x="0" y="1156996"/>
            <a:ext cx="12192000" cy="483325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57F5FF5-F630-6989-1834-DBAAB2652754}"/>
              </a:ext>
            </a:extLst>
          </p:cNvPr>
          <p:cNvSpPr/>
          <p:nvPr/>
        </p:nvSpPr>
        <p:spPr>
          <a:xfrm>
            <a:off x="0" y="0"/>
            <a:ext cx="933061" cy="6858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3574544-8C79-69FC-486D-BC8440038DE2}"/>
              </a:ext>
            </a:extLst>
          </p:cNvPr>
          <p:cNvSpPr/>
          <p:nvPr/>
        </p:nvSpPr>
        <p:spPr>
          <a:xfrm>
            <a:off x="-1" y="1371599"/>
            <a:ext cx="933061" cy="4404049"/>
          </a:xfrm>
          <a:prstGeom prst="rect">
            <a:avLst/>
          </a:prstGeom>
          <a:solidFill>
            <a:srgbClr val="5BD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AA32676-C2EB-478A-383A-A38BDB662576}"/>
              </a:ext>
            </a:extLst>
          </p:cNvPr>
          <p:cNvPicPr>
            <a:picLocks noChangeAspect="1"/>
          </p:cNvPicPr>
          <p:nvPr/>
        </p:nvPicPr>
        <p:blipFill rotWithShape="1">
          <a:blip r:embed="rId2"/>
          <a:srcRect l="16113" t="56697" r="68432" b="16115"/>
          <a:stretch/>
        </p:blipFill>
        <p:spPr>
          <a:xfrm rot="2907611">
            <a:off x="640566" y="5416553"/>
            <a:ext cx="956719" cy="916295"/>
          </a:xfrm>
          <a:prstGeom prst="rect">
            <a:avLst/>
          </a:prstGeom>
        </p:spPr>
      </p:pic>
      <p:pic>
        <p:nvPicPr>
          <p:cNvPr id="6" name="Picture 5">
            <a:extLst>
              <a:ext uri="{FF2B5EF4-FFF2-40B4-BE49-F238E27FC236}">
                <a16:creationId xmlns:a16="http://schemas.microsoft.com/office/drawing/2014/main" id="{45D762B7-9CAA-D236-DA9A-A38CE4B57CA2}"/>
              </a:ext>
            </a:extLst>
          </p:cNvPr>
          <p:cNvPicPr>
            <a:picLocks noChangeAspect="1"/>
          </p:cNvPicPr>
          <p:nvPr/>
        </p:nvPicPr>
        <p:blipFill rotWithShape="1">
          <a:blip r:embed="rId2"/>
          <a:srcRect l="72384" t="56948" r="16047" b="17127"/>
          <a:stretch/>
        </p:blipFill>
        <p:spPr>
          <a:xfrm rot="1822143">
            <a:off x="466529" y="4130482"/>
            <a:ext cx="711268" cy="867747"/>
          </a:xfrm>
          <a:prstGeom prst="rect">
            <a:avLst/>
          </a:prstGeom>
        </p:spPr>
      </p:pic>
      <p:pic>
        <p:nvPicPr>
          <p:cNvPr id="7" name="Picture 6">
            <a:extLst>
              <a:ext uri="{FF2B5EF4-FFF2-40B4-BE49-F238E27FC236}">
                <a16:creationId xmlns:a16="http://schemas.microsoft.com/office/drawing/2014/main" id="{E43A4B6B-73DD-B8DE-14E5-B46BDCC76CBC}"/>
              </a:ext>
            </a:extLst>
          </p:cNvPr>
          <p:cNvPicPr>
            <a:picLocks noChangeAspect="1"/>
          </p:cNvPicPr>
          <p:nvPr/>
        </p:nvPicPr>
        <p:blipFill>
          <a:blip r:embed="rId3"/>
          <a:stretch>
            <a:fillRect/>
          </a:stretch>
        </p:blipFill>
        <p:spPr>
          <a:xfrm>
            <a:off x="-9332" y="13994"/>
            <a:ext cx="12192000" cy="6858000"/>
          </a:xfrm>
          <a:prstGeom prst="rect">
            <a:avLst/>
          </a:prstGeom>
        </p:spPr>
      </p:pic>
      <p:sp>
        <p:nvSpPr>
          <p:cNvPr id="9" name="Rectangle 8">
            <a:extLst>
              <a:ext uri="{FF2B5EF4-FFF2-40B4-BE49-F238E27FC236}">
                <a16:creationId xmlns:a16="http://schemas.microsoft.com/office/drawing/2014/main" id="{4360D79A-8870-3E2F-AFCA-8A5A6691A8BC}"/>
              </a:ext>
            </a:extLst>
          </p:cNvPr>
          <p:cNvSpPr/>
          <p:nvPr/>
        </p:nvSpPr>
        <p:spPr>
          <a:xfrm>
            <a:off x="933060" y="769774"/>
            <a:ext cx="10618238" cy="774440"/>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F3911B6-9511-B7CF-46EE-35AADCF9B085}"/>
              </a:ext>
            </a:extLst>
          </p:cNvPr>
          <p:cNvSpPr/>
          <p:nvPr/>
        </p:nvSpPr>
        <p:spPr>
          <a:xfrm>
            <a:off x="6607626" y="2701210"/>
            <a:ext cx="4166121" cy="2659225"/>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0C61275-C243-6918-B252-915B9CE8BEF6}"/>
              </a:ext>
            </a:extLst>
          </p:cNvPr>
          <p:cNvSpPr/>
          <p:nvPr/>
        </p:nvSpPr>
        <p:spPr>
          <a:xfrm>
            <a:off x="1418253" y="2701210"/>
            <a:ext cx="9355494" cy="2659227"/>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8F3884F-A0A3-7EFB-20A0-8DD82A66521D}"/>
              </a:ext>
            </a:extLst>
          </p:cNvPr>
          <p:cNvSpPr txBox="1"/>
          <p:nvPr/>
        </p:nvSpPr>
        <p:spPr>
          <a:xfrm>
            <a:off x="4086809" y="883214"/>
            <a:ext cx="5868955" cy="830997"/>
          </a:xfrm>
          <a:prstGeom prst="rect">
            <a:avLst/>
          </a:prstGeom>
          <a:noFill/>
        </p:spPr>
        <p:txBody>
          <a:bodyPr wrap="square" rtlCol="0">
            <a:spAutoFit/>
          </a:bodyPr>
          <a:lstStyle/>
          <a:p>
            <a:r>
              <a:rPr lang="en-IN" sz="4800" dirty="0">
                <a:latin typeface="Arial Black" panose="020B0A04020102020204" pitchFamily="34" charset="0"/>
              </a:rPr>
              <a:t>OBJECTIVE</a:t>
            </a:r>
          </a:p>
        </p:txBody>
      </p:sp>
      <p:sp>
        <p:nvSpPr>
          <p:cNvPr id="12" name="TextBox 11">
            <a:extLst>
              <a:ext uri="{FF2B5EF4-FFF2-40B4-BE49-F238E27FC236}">
                <a16:creationId xmlns:a16="http://schemas.microsoft.com/office/drawing/2014/main" id="{986999D1-470D-FC72-34E9-5AFAA6C3ACE3}"/>
              </a:ext>
            </a:extLst>
          </p:cNvPr>
          <p:cNvSpPr txBox="1"/>
          <p:nvPr/>
        </p:nvSpPr>
        <p:spPr>
          <a:xfrm>
            <a:off x="2040290" y="2904510"/>
            <a:ext cx="8080310" cy="2308324"/>
          </a:xfrm>
          <a:prstGeom prst="rect">
            <a:avLst/>
          </a:prstGeom>
          <a:noFill/>
        </p:spPr>
        <p:txBody>
          <a:bodyPr wrap="square" rtlCol="0">
            <a:spAutoFit/>
          </a:bodyPr>
          <a:lstStyle/>
          <a:p>
            <a:r>
              <a:rPr lang="en-IN" sz="3600" dirty="0">
                <a:latin typeface="Arial" panose="020B0604020202020204" pitchFamily="34" charset="0"/>
                <a:cs typeface="Arial" panose="020B0604020202020204" pitchFamily="34" charset="0"/>
              </a:rPr>
              <a:t>To empowers patients with control over their healthcare data while aiding healthcare provides in providing timely well informed treatment</a:t>
            </a:r>
            <a:r>
              <a:rPr lang="en-IN"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121929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86B1C8-A8BC-7DD4-398F-CEA512AE78C1}"/>
              </a:ext>
            </a:extLst>
          </p:cNvPr>
          <p:cNvSpPr/>
          <p:nvPr/>
        </p:nvSpPr>
        <p:spPr>
          <a:xfrm>
            <a:off x="0" y="0"/>
            <a:ext cx="12192000" cy="6858000"/>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6213A150-AD4F-B9D4-FB58-5A26BB18FBBE}"/>
              </a:ext>
            </a:extLst>
          </p:cNvPr>
          <p:cNvPicPr>
            <a:picLocks noChangeAspect="1"/>
          </p:cNvPicPr>
          <p:nvPr/>
        </p:nvPicPr>
        <p:blipFill>
          <a:blip r:embed="rId2"/>
          <a:stretch>
            <a:fillRect/>
          </a:stretch>
        </p:blipFill>
        <p:spPr>
          <a:xfrm>
            <a:off x="5784303" y="-102637"/>
            <a:ext cx="6407697" cy="6858000"/>
          </a:xfrm>
          <a:prstGeom prst="rect">
            <a:avLst/>
          </a:prstGeom>
        </p:spPr>
      </p:pic>
      <p:sp>
        <p:nvSpPr>
          <p:cNvPr id="2" name="TextBox 1">
            <a:extLst>
              <a:ext uri="{FF2B5EF4-FFF2-40B4-BE49-F238E27FC236}">
                <a16:creationId xmlns:a16="http://schemas.microsoft.com/office/drawing/2014/main" id="{34621196-D70E-9FE4-9085-6603523C7199}"/>
              </a:ext>
            </a:extLst>
          </p:cNvPr>
          <p:cNvSpPr txBox="1"/>
          <p:nvPr/>
        </p:nvSpPr>
        <p:spPr>
          <a:xfrm>
            <a:off x="8481526" y="2043404"/>
            <a:ext cx="4273421" cy="369332"/>
          </a:xfrm>
          <a:prstGeom prst="rect">
            <a:avLst/>
          </a:prstGeom>
          <a:noFill/>
        </p:spPr>
        <p:txBody>
          <a:bodyPr wrap="square" rtlCol="0">
            <a:spAutoFit/>
          </a:bodyPr>
          <a:lstStyle/>
          <a:p>
            <a:r>
              <a:rPr lang="en-IN" dirty="0">
                <a:solidFill>
                  <a:schemeClr val="bg1"/>
                </a:solidFill>
              </a:rPr>
              <a:t>                     </a:t>
            </a:r>
          </a:p>
        </p:txBody>
      </p:sp>
      <p:sp>
        <p:nvSpPr>
          <p:cNvPr id="3" name="TextBox 2">
            <a:extLst>
              <a:ext uri="{FF2B5EF4-FFF2-40B4-BE49-F238E27FC236}">
                <a16:creationId xmlns:a16="http://schemas.microsoft.com/office/drawing/2014/main" id="{A125179A-0EAA-37A1-DF4C-EE61D0AD5FDB}"/>
              </a:ext>
            </a:extLst>
          </p:cNvPr>
          <p:cNvSpPr txBox="1"/>
          <p:nvPr/>
        </p:nvSpPr>
        <p:spPr>
          <a:xfrm>
            <a:off x="8035551" y="2649892"/>
            <a:ext cx="2405404" cy="1200329"/>
          </a:xfrm>
          <a:prstGeom prst="rect">
            <a:avLst/>
          </a:prstGeom>
          <a:noFill/>
        </p:spPr>
        <p:txBody>
          <a:bodyPr wrap="square" rtlCol="0">
            <a:spAutoFit/>
          </a:bodyPr>
          <a:lstStyle/>
          <a:p>
            <a:r>
              <a:rPr lang="en-IN" sz="7200" dirty="0">
                <a:solidFill>
                  <a:schemeClr val="bg1"/>
                </a:solidFill>
                <a:latin typeface="Berlin Sans FB Demi" panose="020E0802020502020306" pitchFamily="34" charset="0"/>
              </a:rPr>
              <a:t>AIM</a:t>
            </a:r>
          </a:p>
        </p:txBody>
      </p:sp>
      <p:sp>
        <p:nvSpPr>
          <p:cNvPr id="5" name="TextBox 4">
            <a:extLst>
              <a:ext uri="{FF2B5EF4-FFF2-40B4-BE49-F238E27FC236}">
                <a16:creationId xmlns:a16="http://schemas.microsoft.com/office/drawing/2014/main" id="{0C1E7DA7-F6CB-8145-C1E9-D3A0429C3883}"/>
              </a:ext>
            </a:extLst>
          </p:cNvPr>
          <p:cNvSpPr txBox="1"/>
          <p:nvPr/>
        </p:nvSpPr>
        <p:spPr>
          <a:xfrm>
            <a:off x="627855" y="832769"/>
            <a:ext cx="4030824" cy="5632311"/>
          </a:xfrm>
          <a:prstGeom prst="rect">
            <a:avLst/>
          </a:prstGeom>
          <a:noFill/>
        </p:spPr>
        <p:txBody>
          <a:bodyPr wrap="square" rtlCol="0">
            <a:spAutoFit/>
          </a:bodyPr>
          <a:lstStyle/>
          <a:p>
            <a:r>
              <a:rPr lang="en-IN" sz="3600" dirty="0">
                <a:latin typeface="Candara" panose="020E0502030303020204" pitchFamily="34" charset="0"/>
                <a:ea typeface="Cascadia Code Light" panose="020B0609020000020004" pitchFamily="49" charset="0"/>
                <a:cs typeface="Cascadia Code Light" panose="020B0609020000020004" pitchFamily="49" charset="0"/>
              </a:rPr>
              <a:t>Enhance patient engagement provide timely excess to medical records ,and support health care providers in delivering more accurate and expeditive care.</a:t>
            </a:r>
          </a:p>
        </p:txBody>
      </p:sp>
    </p:spTree>
    <p:extLst>
      <p:ext uri="{BB962C8B-B14F-4D97-AF65-F5344CB8AC3E}">
        <p14:creationId xmlns:p14="http://schemas.microsoft.com/office/powerpoint/2010/main" val="20652738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4CBDF7-DB0D-DA5B-9818-F8E0D909818D}"/>
              </a:ext>
            </a:extLst>
          </p:cNvPr>
          <p:cNvSpPr/>
          <p:nvPr/>
        </p:nvSpPr>
        <p:spPr>
          <a:xfrm>
            <a:off x="0" y="-203200"/>
            <a:ext cx="12192000" cy="105435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560B3FE-46B1-F5C8-659F-DF89EC63C911}"/>
              </a:ext>
            </a:extLst>
          </p:cNvPr>
          <p:cNvSpPr/>
          <p:nvPr/>
        </p:nvSpPr>
        <p:spPr>
          <a:xfrm>
            <a:off x="615820" y="1875454"/>
            <a:ext cx="3368351" cy="419877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6184859D-55AE-6A90-AF96-60B1503F696B}"/>
              </a:ext>
            </a:extLst>
          </p:cNvPr>
          <p:cNvSpPr/>
          <p:nvPr/>
        </p:nvSpPr>
        <p:spPr>
          <a:xfrm>
            <a:off x="5187820" y="1530220"/>
            <a:ext cx="171683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&gt;&gt;&gt;&gt;</a:t>
            </a:r>
          </a:p>
        </p:txBody>
      </p:sp>
      <p:sp>
        <p:nvSpPr>
          <p:cNvPr id="5" name="Rectangle: Rounded Corners 4">
            <a:extLst>
              <a:ext uri="{FF2B5EF4-FFF2-40B4-BE49-F238E27FC236}">
                <a16:creationId xmlns:a16="http://schemas.microsoft.com/office/drawing/2014/main" id="{047BB345-574D-6886-FFED-864AE6AFD4DC}"/>
              </a:ext>
            </a:extLst>
          </p:cNvPr>
          <p:cNvSpPr/>
          <p:nvPr/>
        </p:nvSpPr>
        <p:spPr>
          <a:xfrm>
            <a:off x="7567126" y="1469572"/>
            <a:ext cx="171683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Patient- centric access</a:t>
            </a:r>
          </a:p>
        </p:txBody>
      </p:sp>
      <p:sp>
        <p:nvSpPr>
          <p:cNvPr id="6" name="Rectangle: Rounded Corners 5">
            <a:extLst>
              <a:ext uri="{FF2B5EF4-FFF2-40B4-BE49-F238E27FC236}">
                <a16:creationId xmlns:a16="http://schemas.microsoft.com/office/drawing/2014/main" id="{994654D5-6400-F352-F2BA-9F8206D889A1}"/>
              </a:ext>
            </a:extLst>
          </p:cNvPr>
          <p:cNvSpPr/>
          <p:nvPr/>
        </p:nvSpPr>
        <p:spPr>
          <a:xfrm>
            <a:off x="9862457" y="1469572"/>
            <a:ext cx="171372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Seamless integration</a:t>
            </a:r>
          </a:p>
        </p:txBody>
      </p:sp>
      <p:sp>
        <p:nvSpPr>
          <p:cNvPr id="7" name="Rectangle: Rounded Corners 6">
            <a:extLst>
              <a:ext uri="{FF2B5EF4-FFF2-40B4-BE49-F238E27FC236}">
                <a16:creationId xmlns:a16="http://schemas.microsoft.com/office/drawing/2014/main" id="{98B8DFF8-E72F-5CDC-F61D-448E1E645E3A}"/>
              </a:ext>
            </a:extLst>
          </p:cNvPr>
          <p:cNvSpPr/>
          <p:nvPr/>
        </p:nvSpPr>
        <p:spPr>
          <a:xfrm>
            <a:off x="5237583" y="4378390"/>
            <a:ext cx="171683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Real time updates</a:t>
            </a:r>
          </a:p>
        </p:txBody>
      </p:sp>
      <p:sp>
        <p:nvSpPr>
          <p:cNvPr id="8" name="Rectangle: Rounded Corners 7">
            <a:extLst>
              <a:ext uri="{FF2B5EF4-FFF2-40B4-BE49-F238E27FC236}">
                <a16:creationId xmlns:a16="http://schemas.microsoft.com/office/drawing/2014/main" id="{132B2B22-2AE8-63EC-0066-D9FF64D0203B}"/>
              </a:ext>
            </a:extLst>
          </p:cNvPr>
          <p:cNvSpPr/>
          <p:nvPr/>
        </p:nvSpPr>
        <p:spPr>
          <a:xfrm>
            <a:off x="7567126" y="4378390"/>
            <a:ext cx="171683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Diagnostic support</a:t>
            </a:r>
          </a:p>
        </p:txBody>
      </p:sp>
      <p:sp>
        <p:nvSpPr>
          <p:cNvPr id="9" name="Rectangle: Rounded Corners 8">
            <a:extLst>
              <a:ext uri="{FF2B5EF4-FFF2-40B4-BE49-F238E27FC236}">
                <a16:creationId xmlns:a16="http://schemas.microsoft.com/office/drawing/2014/main" id="{7F246354-29F5-A1DA-1A0C-613680485453}"/>
              </a:ext>
            </a:extLst>
          </p:cNvPr>
          <p:cNvSpPr/>
          <p:nvPr/>
        </p:nvSpPr>
        <p:spPr>
          <a:xfrm>
            <a:off x="9862456" y="4378390"/>
            <a:ext cx="1713723" cy="189878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&lt;&lt;&lt;&lt;</a:t>
            </a:r>
          </a:p>
        </p:txBody>
      </p:sp>
      <p:pic>
        <p:nvPicPr>
          <p:cNvPr id="10" name="Picture 9">
            <a:extLst>
              <a:ext uri="{FF2B5EF4-FFF2-40B4-BE49-F238E27FC236}">
                <a16:creationId xmlns:a16="http://schemas.microsoft.com/office/drawing/2014/main" id="{F77366ED-3C51-7200-D261-9E6BDCE04DFF}"/>
              </a:ext>
            </a:extLst>
          </p:cNvPr>
          <p:cNvPicPr>
            <a:picLocks noChangeAspect="1"/>
          </p:cNvPicPr>
          <p:nvPr/>
        </p:nvPicPr>
        <p:blipFill>
          <a:blip r:embed="rId2"/>
          <a:stretch>
            <a:fillRect/>
          </a:stretch>
        </p:blipFill>
        <p:spPr>
          <a:xfrm flipH="1">
            <a:off x="394433" y="1696720"/>
            <a:ext cx="3811124" cy="4490720"/>
          </a:xfrm>
          <a:prstGeom prst="rect">
            <a:avLst/>
          </a:prstGeom>
        </p:spPr>
      </p:pic>
      <p:sp>
        <p:nvSpPr>
          <p:cNvPr id="14" name="TextBox 13">
            <a:extLst>
              <a:ext uri="{FF2B5EF4-FFF2-40B4-BE49-F238E27FC236}">
                <a16:creationId xmlns:a16="http://schemas.microsoft.com/office/drawing/2014/main" id="{63CE2D14-BAB8-39F5-2A5D-B5C677DE8DD6}"/>
              </a:ext>
            </a:extLst>
          </p:cNvPr>
          <p:cNvSpPr txBox="1"/>
          <p:nvPr/>
        </p:nvSpPr>
        <p:spPr>
          <a:xfrm>
            <a:off x="307910" y="98537"/>
            <a:ext cx="6391469" cy="707886"/>
          </a:xfrm>
          <a:prstGeom prst="rect">
            <a:avLst/>
          </a:prstGeom>
          <a:noFill/>
        </p:spPr>
        <p:txBody>
          <a:bodyPr wrap="square" rtlCol="0">
            <a:spAutoFit/>
          </a:bodyPr>
          <a:lstStyle/>
          <a:p>
            <a:r>
              <a:rPr lang="en-IN" sz="4000" dirty="0">
                <a:solidFill>
                  <a:schemeClr val="bg1"/>
                </a:solidFill>
                <a:latin typeface="Arial Black" panose="020B0A04020102020204" pitchFamily="34" charset="0"/>
              </a:rPr>
              <a:t>Key features</a:t>
            </a:r>
          </a:p>
        </p:txBody>
      </p:sp>
    </p:spTree>
    <p:extLst>
      <p:ext uri="{BB962C8B-B14F-4D97-AF65-F5344CB8AC3E}">
        <p14:creationId xmlns:p14="http://schemas.microsoft.com/office/powerpoint/2010/main" val="3511682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E15F8A-F8B6-1516-11C9-C6130A308815}"/>
              </a:ext>
            </a:extLst>
          </p:cNvPr>
          <p:cNvSpPr/>
          <p:nvPr/>
        </p:nvSpPr>
        <p:spPr>
          <a:xfrm>
            <a:off x="8836090" y="0"/>
            <a:ext cx="3355910" cy="685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BA07664-B984-0A34-0760-7B33CFF0C8B7}"/>
              </a:ext>
            </a:extLst>
          </p:cNvPr>
          <p:cNvSpPr/>
          <p:nvPr/>
        </p:nvSpPr>
        <p:spPr>
          <a:xfrm>
            <a:off x="8836090" y="1432251"/>
            <a:ext cx="3355910" cy="4021493"/>
          </a:xfrm>
          <a:prstGeom prst="rect">
            <a:avLst/>
          </a:prstGeom>
          <a:solidFill>
            <a:srgbClr val="5BD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D8C1AB7-61BD-17E9-4DE4-66E4B17AD5CE}"/>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3821232-0526-6848-C278-ACD3B5CD1D2B}"/>
              </a:ext>
            </a:extLst>
          </p:cNvPr>
          <p:cNvSpPr/>
          <p:nvPr/>
        </p:nvSpPr>
        <p:spPr>
          <a:xfrm>
            <a:off x="4441371" y="55050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7A6E67D-CD7A-0D6B-EDE4-2EE87031222A}"/>
              </a:ext>
            </a:extLst>
          </p:cNvPr>
          <p:cNvSpPr/>
          <p:nvPr/>
        </p:nvSpPr>
        <p:spPr>
          <a:xfrm>
            <a:off x="4201885" y="377890"/>
            <a:ext cx="7548464" cy="6102220"/>
          </a:xfrm>
          <a:prstGeom prst="rect">
            <a:avLst/>
          </a:prstGeom>
          <a:solidFill>
            <a:srgbClr val="EFEFE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IN" sz="2400" b="1" u="sng" dirty="0">
                <a:solidFill>
                  <a:schemeClr val="tx1"/>
                </a:solidFill>
              </a:rPr>
              <a:t>Patient Centric Access- </a:t>
            </a:r>
            <a:r>
              <a:rPr lang="en-IN" sz="2000" dirty="0">
                <a:solidFill>
                  <a:schemeClr val="tx1"/>
                </a:solidFill>
              </a:rPr>
              <a:t>enables patient to securely excess and review their healthcare history which includes medical records ,prescriptions ,test results and treatment plans .additionally protects patient data and healthcare privacy regulations.</a:t>
            </a:r>
          </a:p>
          <a:p>
            <a:pPr algn="ctr"/>
            <a:endParaRPr lang="en-IN" dirty="0">
              <a:solidFill>
                <a:schemeClr val="tx1"/>
              </a:solidFill>
            </a:endParaRPr>
          </a:p>
          <a:p>
            <a:pPr marL="285750" indent="-285750" algn="ctr">
              <a:buFont typeface="Arial" panose="020B0604020202020204" pitchFamily="34" charset="0"/>
              <a:buChar char="•"/>
            </a:pPr>
            <a:r>
              <a:rPr lang="en-IN" sz="2400" b="1" u="sng" dirty="0">
                <a:solidFill>
                  <a:schemeClr val="tx1"/>
                </a:solidFill>
              </a:rPr>
              <a:t>Seamless integration- </a:t>
            </a:r>
            <a:r>
              <a:rPr lang="en-IN" sz="2000" dirty="0">
                <a:solidFill>
                  <a:schemeClr val="tx1"/>
                </a:solidFill>
              </a:rPr>
              <a:t>Design UPTP with focus on seamless integration which focuses on patient management , software's in hospitals and clinics.</a:t>
            </a:r>
          </a:p>
          <a:p>
            <a:pPr marL="285750" indent="-285750" algn="ctr">
              <a:buFont typeface="Courier New" panose="02070309020205020404" pitchFamily="49" charset="0"/>
              <a:buChar char="o"/>
            </a:pPr>
            <a:r>
              <a:rPr lang="en-IN" sz="2000" dirty="0">
                <a:solidFill>
                  <a:schemeClr val="tx1"/>
                </a:solidFill>
              </a:rPr>
              <a:t>Ex- electronic health records(EHR), systems.</a:t>
            </a:r>
          </a:p>
          <a:p>
            <a:pPr marL="285750" indent="-285750" algn="ctr">
              <a:buFont typeface="Courier New" panose="02070309020205020404" pitchFamily="49" charset="0"/>
              <a:buChar char="o"/>
            </a:pPr>
            <a:r>
              <a:rPr lang="en-IN" sz="2000" dirty="0">
                <a:solidFill>
                  <a:schemeClr val="tx1"/>
                </a:solidFill>
              </a:rPr>
              <a:t>Healthcare databases</a:t>
            </a:r>
          </a:p>
          <a:p>
            <a:pPr marL="285750" indent="-285750" algn="ctr">
              <a:buFont typeface="Courier New" panose="02070309020205020404" pitchFamily="49" charset="0"/>
              <a:buChar char="o"/>
            </a:pPr>
            <a:r>
              <a:rPr lang="en-IN" sz="2000" dirty="0">
                <a:solidFill>
                  <a:schemeClr val="tx1"/>
                </a:solidFill>
              </a:rPr>
              <a:t>Health information exchange platforms.</a:t>
            </a:r>
          </a:p>
        </p:txBody>
      </p:sp>
    </p:spTree>
    <p:extLst>
      <p:ext uri="{BB962C8B-B14F-4D97-AF65-F5344CB8AC3E}">
        <p14:creationId xmlns:p14="http://schemas.microsoft.com/office/powerpoint/2010/main" val="331448165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57353-0255-6701-3EBE-314E60940BA9}"/>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C8C04E5-C26B-A5D8-C104-AF3E9930CF92}"/>
              </a:ext>
            </a:extLst>
          </p:cNvPr>
          <p:cNvSpPr/>
          <p:nvPr/>
        </p:nvSpPr>
        <p:spPr>
          <a:xfrm>
            <a:off x="709127" y="345233"/>
            <a:ext cx="5822302" cy="5710335"/>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IN" sz="2000" b="1" u="sng" dirty="0">
                <a:solidFill>
                  <a:schemeClr val="tx1"/>
                </a:solidFill>
              </a:rPr>
              <a:t>Real Time Updates</a:t>
            </a:r>
            <a:r>
              <a:rPr lang="en-IN" sz="2000" dirty="0">
                <a:solidFill>
                  <a:schemeClr val="tx1"/>
                </a:solidFill>
              </a:rPr>
              <a:t>-patient records ,ensured that healthcare provides have excess to more up to date information during diagnosis and treatment  planning </a:t>
            </a:r>
            <a:r>
              <a:rPr lang="en-IN" dirty="0">
                <a:solidFill>
                  <a:schemeClr val="tx1"/>
                </a:solidFill>
              </a:rPr>
              <a:t>.</a:t>
            </a:r>
          </a:p>
          <a:p>
            <a:pPr marL="285750" indent="-285750" algn="ctr">
              <a:buFont typeface="Wingdings" panose="05000000000000000000" pitchFamily="2" charset="2"/>
              <a:buChar char="§"/>
            </a:pPr>
            <a:endParaRPr lang="en-IN" sz="2000" dirty="0">
              <a:solidFill>
                <a:schemeClr val="tx1"/>
              </a:solidFill>
            </a:endParaRPr>
          </a:p>
          <a:p>
            <a:pPr marL="285750" indent="-285750" algn="ctr">
              <a:buFont typeface="Wingdings" panose="05000000000000000000" pitchFamily="2" charset="2"/>
              <a:buChar char="§"/>
            </a:pPr>
            <a:r>
              <a:rPr lang="en-IN" sz="2000" b="1" u="sng" dirty="0">
                <a:solidFill>
                  <a:schemeClr val="tx1"/>
                </a:solidFill>
              </a:rPr>
              <a:t>Diagnostic Support </a:t>
            </a:r>
            <a:r>
              <a:rPr lang="en-IN" sz="2000" dirty="0">
                <a:solidFill>
                  <a:schemeClr val="tx1"/>
                </a:solidFill>
              </a:rPr>
              <a:t>– leverage AI –driven capabilities diagnosis and treating patient more efficiently .</a:t>
            </a:r>
          </a:p>
          <a:p>
            <a:pPr algn="ctr"/>
            <a:r>
              <a:rPr lang="en-IN" sz="2000" dirty="0">
                <a:solidFill>
                  <a:schemeClr val="tx1"/>
                </a:solidFill>
              </a:rPr>
              <a:t>E.g. – incorporate decision support system </a:t>
            </a:r>
          </a:p>
          <a:p>
            <a:pPr algn="ctr"/>
            <a:endParaRPr lang="en-IN" dirty="0">
              <a:solidFill>
                <a:schemeClr val="tx1"/>
              </a:solidFill>
            </a:endParaRPr>
          </a:p>
        </p:txBody>
      </p:sp>
    </p:spTree>
    <p:extLst>
      <p:ext uri="{BB962C8B-B14F-4D97-AF65-F5344CB8AC3E}">
        <p14:creationId xmlns:p14="http://schemas.microsoft.com/office/powerpoint/2010/main" val="1108334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CC8A1-6F62-DB5A-7E0B-E55DED4497CA}"/>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B29427D-5680-A9F4-4EC5-BF7483D1A4C1}"/>
              </a:ext>
            </a:extLst>
          </p:cNvPr>
          <p:cNvSpPr/>
          <p:nvPr/>
        </p:nvSpPr>
        <p:spPr>
          <a:xfrm>
            <a:off x="1056640" y="313094"/>
            <a:ext cx="10607040" cy="6228080"/>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re</a:t>
            </a:r>
          </a:p>
        </p:txBody>
      </p:sp>
      <p:sp>
        <p:nvSpPr>
          <p:cNvPr id="6" name="TextBox 5">
            <a:extLst>
              <a:ext uri="{FF2B5EF4-FFF2-40B4-BE49-F238E27FC236}">
                <a16:creationId xmlns:a16="http://schemas.microsoft.com/office/drawing/2014/main" id="{B3C97372-AB29-FCCB-760A-7EC2481D8C25}"/>
              </a:ext>
            </a:extLst>
          </p:cNvPr>
          <p:cNvSpPr txBox="1"/>
          <p:nvPr/>
        </p:nvSpPr>
        <p:spPr>
          <a:xfrm>
            <a:off x="1399592" y="625151"/>
            <a:ext cx="9937102" cy="6063198"/>
          </a:xfrm>
          <a:prstGeom prst="rect">
            <a:avLst/>
          </a:prstGeom>
          <a:noFill/>
        </p:spPr>
        <p:txBody>
          <a:bodyPr wrap="square" rtlCol="0">
            <a:spAutoFit/>
          </a:bodyPr>
          <a:lstStyle/>
          <a:p>
            <a:r>
              <a:rPr lang="en-IN" sz="4000" b="1" dirty="0"/>
              <a:t>Requirements of UPTP</a:t>
            </a:r>
          </a:p>
          <a:p>
            <a:endParaRPr lang="en-IN" dirty="0"/>
          </a:p>
          <a:p>
            <a:pPr marL="285750" indent="-285750">
              <a:buFont typeface="Arial" panose="020B0604020202020204" pitchFamily="34" charset="0"/>
              <a:buChar char="•"/>
            </a:pPr>
            <a:r>
              <a:rPr lang="en-IN" sz="2400" dirty="0"/>
              <a:t>Develop a user friendly UPTP that places a premium on patient data privacy and security.</a:t>
            </a:r>
          </a:p>
          <a:p>
            <a:endParaRPr lang="en-IN" sz="2400" dirty="0"/>
          </a:p>
          <a:p>
            <a:pPr marL="285750" indent="-285750">
              <a:buFont typeface="Arial" panose="020B0604020202020204" pitchFamily="34" charset="0"/>
              <a:buChar char="•"/>
            </a:pPr>
            <a:r>
              <a:rPr lang="en-IN" sz="2400" dirty="0"/>
              <a:t>Create An Integration Mechanism  that enables healthcare facilities to seamlessly  connects the UPTP with existing patient management software such as features that empowers patient two excess view ,and share their healthcare records .</a:t>
            </a:r>
          </a:p>
          <a:p>
            <a:endParaRPr lang="en-IN" sz="2400" dirty="0"/>
          </a:p>
          <a:p>
            <a:pPr marL="285750" indent="-285750">
              <a:buFont typeface="Arial" panose="020B0604020202020204" pitchFamily="34" charset="0"/>
              <a:buChar char="•"/>
            </a:pPr>
            <a:r>
              <a:rPr lang="en-IN" sz="2400" dirty="0"/>
              <a:t>AI driven diagnostic and treatment assistance functionalities .</a:t>
            </a:r>
          </a:p>
          <a:p>
            <a:endParaRPr lang="en-IN" sz="2400" dirty="0"/>
          </a:p>
          <a:p>
            <a:pPr marL="285750" indent="-285750">
              <a:buFont typeface="Arial" panose="020B0604020202020204" pitchFamily="34" charset="0"/>
              <a:buChar char="•"/>
            </a:pPr>
            <a:r>
              <a:rPr lang="en-IN" sz="2400" dirty="0"/>
              <a:t>Ensure UPTP is adaptable for hospitals ,clinics and other healthcare settings .</a:t>
            </a:r>
          </a:p>
          <a:p>
            <a:endParaRPr lang="en-IN" sz="2400" dirty="0"/>
          </a:p>
          <a:p>
            <a:r>
              <a:rPr lang="en-IN" sz="2400" dirty="0"/>
              <a:t> </a:t>
            </a:r>
          </a:p>
          <a:p>
            <a:endParaRPr lang="en-IN" dirty="0"/>
          </a:p>
        </p:txBody>
      </p:sp>
    </p:spTree>
    <p:extLst>
      <p:ext uri="{BB962C8B-B14F-4D97-AF65-F5344CB8AC3E}">
        <p14:creationId xmlns:p14="http://schemas.microsoft.com/office/powerpoint/2010/main" val="3312674820"/>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BEF55-ECB2-15AE-DA11-8ED8C7FB65BC}"/>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8022D80-2A8E-815E-3C0F-1634D06180B7}"/>
              </a:ext>
            </a:extLst>
          </p:cNvPr>
          <p:cNvSpPr/>
          <p:nvPr/>
        </p:nvSpPr>
        <p:spPr>
          <a:xfrm>
            <a:off x="1045029" y="606490"/>
            <a:ext cx="3526971" cy="979714"/>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F289887D-898A-A4A5-5D64-55F5BB3ADDA4}"/>
              </a:ext>
            </a:extLst>
          </p:cNvPr>
          <p:cNvSpPr/>
          <p:nvPr/>
        </p:nvSpPr>
        <p:spPr>
          <a:xfrm>
            <a:off x="2099388" y="1968759"/>
            <a:ext cx="9377265" cy="4730621"/>
          </a:xfrm>
          <a:prstGeom prst="rect">
            <a:avLst/>
          </a:prstGeom>
          <a:solidFill>
            <a:srgbClr val="EF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13C9C7A-ABAE-86FA-1BCF-75BF5A5B9644}"/>
              </a:ext>
            </a:extLst>
          </p:cNvPr>
          <p:cNvSpPr txBox="1"/>
          <p:nvPr/>
        </p:nvSpPr>
        <p:spPr>
          <a:xfrm>
            <a:off x="1329612" y="911681"/>
            <a:ext cx="2957804" cy="461665"/>
          </a:xfrm>
          <a:prstGeom prst="rect">
            <a:avLst/>
          </a:prstGeom>
          <a:noFill/>
        </p:spPr>
        <p:txBody>
          <a:bodyPr wrap="square" rtlCol="0">
            <a:spAutoFit/>
          </a:bodyPr>
          <a:lstStyle/>
          <a:p>
            <a:r>
              <a:rPr lang="en-IN" sz="2400" b="1" dirty="0">
                <a:latin typeface="Arial Narrow" panose="020B0606020202030204" pitchFamily="34" charset="0"/>
              </a:rPr>
              <a:t>OPTIONAL FEATURES </a:t>
            </a:r>
          </a:p>
        </p:txBody>
      </p:sp>
      <p:sp>
        <p:nvSpPr>
          <p:cNvPr id="6" name="TextBox 5">
            <a:extLst>
              <a:ext uri="{FF2B5EF4-FFF2-40B4-BE49-F238E27FC236}">
                <a16:creationId xmlns:a16="http://schemas.microsoft.com/office/drawing/2014/main" id="{90A030FF-2105-7633-EB02-B50D2A21D6C6}"/>
              </a:ext>
            </a:extLst>
          </p:cNvPr>
          <p:cNvSpPr txBox="1"/>
          <p:nvPr/>
        </p:nvSpPr>
        <p:spPr>
          <a:xfrm>
            <a:off x="2668555" y="2453950"/>
            <a:ext cx="8397551" cy="4339650"/>
          </a:xfrm>
          <a:prstGeom prst="rect">
            <a:avLst/>
          </a:prstGeom>
          <a:noFill/>
        </p:spPr>
        <p:txBody>
          <a:bodyPr wrap="square" rtlCol="0">
            <a:spAutoFit/>
          </a:bodyPr>
          <a:lstStyle/>
          <a:p>
            <a:pPr marL="285750" indent="-285750">
              <a:buFont typeface="Wingdings" panose="05000000000000000000" pitchFamily="2" charset="2"/>
              <a:buChar char="§"/>
            </a:pPr>
            <a:r>
              <a:rPr lang="en-IN" sz="2400" dirty="0"/>
              <a:t>Patient are encouraged to explore additional enhancement.</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Development of mobile applications versions of UPTP , optimizing patient access via smartphones and tablets.</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Integration of wearables and lot devices to facilitate real time patient data capture .</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Implementation of secure communications channels for patient to interact with healthcare providers .</a:t>
            </a:r>
          </a:p>
          <a:p>
            <a:endParaRPr lang="en-IN" dirty="0"/>
          </a:p>
          <a:p>
            <a:endParaRPr lang="en-IN" dirty="0"/>
          </a:p>
        </p:txBody>
      </p:sp>
    </p:spTree>
    <p:extLst>
      <p:ext uri="{BB962C8B-B14F-4D97-AF65-F5344CB8AC3E}">
        <p14:creationId xmlns:p14="http://schemas.microsoft.com/office/powerpoint/2010/main" val="4246382556"/>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352</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Arial</vt:lpstr>
      <vt:lpstr>Arial Black</vt:lpstr>
      <vt:lpstr>Arial Narrow</vt:lpstr>
      <vt:lpstr>Bahnschrift Light</vt:lpstr>
      <vt:lpstr>Bahnschrift SemiBold</vt:lpstr>
      <vt:lpstr>Berlin Sans FB Demi</vt:lpstr>
      <vt:lpstr>Calibri</vt:lpstr>
      <vt:lpstr>Calibri Light</vt:lpstr>
      <vt:lpstr>Cambria Math</vt:lpstr>
      <vt:lpstr>Candara</vt:lpstr>
      <vt:lpstr>Cascadia Code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Nitika Thakur</dc:creator>
  <cp:lastModifiedBy>Nitika Thakur</cp:lastModifiedBy>
  <cp:revision>3</cp:revision>
  <dcterms:created xsi:type="dcterms:W3CDTF">2023-10-07T18:13:19Z</dcterms:created>
  <dcterms:modified xsi:type="dcterms:W3CDTF">2023-10-08T10:49:14Z</dcterms:modified>
</cp:coreProperties>
</file>